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9" r:id="rId13"/>
    <p:sldId id="282" r:id="rId14"/>
    <p:sldId id="280" r:id="rId15"/>
    <p:sldId id="271" r:id="rId16"/>
    <p:sldId id="269" r:id="rId17"/>
    <p:sldId id="272" r:id="rId18"/>
    <p:sldId id="270" r:id="rId19"/>
    <p:sldId id="273" r:id="rId20"/>
    <p:sldId id="274" r:id="rId21"/>
    <p:sldId id="275" r:id="rId22"/>
    <p:sldId id="283" r:id="rId23"/>
    <p:sldId id="281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2" d="100"/>
          <a:sy n="112" d="100"/>
        </p:scale>
        <p:origin x="-1500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8405" cy="384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034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614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10/17/2014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11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9" y="1166801"/>
            <a:ext cx="7556485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4839" y="2507701"/>
            <a:ext cx="7556485" cy="36184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10/17/2014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612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8924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8924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10/17/2014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33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315" y="354875"/>
            <a:ext cx="7556485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4838" y="1600200"/>
            <a:ext cx="3776053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34169" y="1600200"/>
            <a:ext cx="375263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10/17/2014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327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9" y="257721"/>
            <a:ext cx="7611961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4839" y="1535113"/>
            <a:ext cx="383851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4838" y="2174875"/>
            <a:ext cx="3838511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8867" y="1535113"/>
            <a:ext cx="37179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68867" y="2174875"/>
            <a:ext cx="37179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10/17/2014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948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8" y="1166801"/>
            <a:ext cx="7556485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10/17/2014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26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10/17/2014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81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9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952" y="273050"/>
            <a:ext cx="4363372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839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10/17/2014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889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10/17/2014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522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4839" y="6356350"/>
            <a:ext cx="2066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FCBED09-8FF8-9D44-9F15-9D3294696A95}" type="datetimeFigureOut">
              <a:rPr lang="en-US" smtClean="0"/>
              <a:pPr/>
              <a:t>10/17/2014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6566" y="6356350"/>
            <a:ext cx="32070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6743" y="6356350"/>
            <a:ext cx="18245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880AF44-0932-5A4A-AD8B-B59E4CAEB5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74839" y="900200"/>
            <a:ext cx="7556485" cy="1068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Headline Line One</a:t>
            </a:r>
            <a:br>
              <a:rPr lang="en-US" dirty="0" smtClean="0"/>
            </a:br>
            <a:r>
              <a:rPr lang="en-US" dirty="0" smtClean="0"/>
              <a:t>Headline Line Two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1074839" y="3022896"/>
            <a:ext cx="7556485" cy="3103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05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T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IODVS</a:t>
            </a:r>
            <a:r>
              <a:rPr lang="en-US" dirty="0"/>
              <a:t/>
            </a:r>
            <a:br>
              <a:rPr lang="en-US" dirty="0"/>
            </a:br>
            <a:r>
              <a:rPr lang="en-US" sz="3200" dirty="0"/>
              <a:t>Intra-Operation Dynamic Voltage Scaling</a:t>
            </a:r>
            <a:br>
              <a:rPr lang="en-US" sz="3200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Daniel Moore</a:t>
            </a:r>
          </a:p>
          <a:p>
            <a:r>
              <a:rPr lang="en-US" sz="2400" dirty="0" smtClean="0"/>
              <a:t>October 17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, 2014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6675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Adjustable SMPS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244329"/>
            <a:ext cx="4364038" cy="191055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TPS62240 efficient at light loads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~80% at 1mA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I/O current measured by MAX4376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“High Side” sense resistor is used, differential across is multiplied by the amplifier gain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2MHz GBP, G = 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Output Voltage modulated by current into the FB pin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Therefore D9 allows the SMPS to enter a ‘default’ state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And U25 / R105 allow FB current to be modulated by BUCKADJ3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C144 holds the adjustment voltage so that other domains can be ‘refreshed’ in round robin fashion</a:t>
            </a:r>
          </a:p>
        </p:txBody>
      </p:sp>
    </p:spTree>
    <p:extLst>
      <p:ext uri="{BB962C8B-B14F-4D97-AF65-F5344CB8AC3E}">
        <p14:creationId xmlns:p14="http://schemas.microsoft.com/office/powerpoint/2010/main" val="124585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9" y="273050"/>
            <a:ext cx="3008313" cy="358717"/>
          </a:xfrm>
        </p:spPr>
        <p:txBody>
          <a:bodyPr/>
          <a:lstStyle/>
          <a:p>
            <a:r>
              <a:rPr lang="en-US" dirty="0" smtClean="0"/>
              <a:t>Peripheral Domain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062" y="631767"/>
            <a:ext cx="2116088" cy="5358708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839" y="631768"/>
            <a:ext cx="3008313" cy="549439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Honeywell HIH6130 (I</a:t>
            </a:r>
            <a:r>
              <a:rPr lang="en-US" baseline="30000" dirty="0" smtClean="0"/>
              <a:t>2</a:t>
            </a:r>
            <a:r>
              <a:rPr lang="en-US" dirty="0" smtClean="0"/>
              <a:t>C) Temperature/Humidity Sensor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Vmax</a:t>
            </a:r>
            <a:r>
              <a:rPr lang="en-US" dirty="0" smtClean="0"/>
              <a:t>: 5.5V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Vmin</a:t>
            </a:r>
            <a:r>
              <a:rPr lang="en-US" dirty="0" smtClean="0"/>
              <a:t>: 2.3V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Microchip 25AA512 EEPROM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Vmax</a:t>
            </a:r>
            <a:r>
              <a:rPr lang="en-US" dirty="0" smtClean="0"/>
              <a:t>: 5.5V (20MHz)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Vmin</a:t>
            </a:r>
            <a:r>
              <a:rPr lang="en-US" dirty="0" smtClean="0"/>
              <a:t>: 1.8V (2MHz)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Numonyx</a:t>
            </a:r>
            <a:r>
              <a:rPr lang="en-US" dirty="0" smtClean="0"/>
              <a:t> M25PX16 (16Mbit)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Vmax</a:t>
            </a:r>
            <a:r>
              <a:rPr lang="en-US" dirty="0" smtClean="0"/>
              <a:t>: 3.6V (50MHz)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Vmin</a:t>
            </a:r>
            <a:r>
              <a:rPr lang="en-US" dirty="0" smtClean="0"/>
              <a:t>: 2.3V (25MHz)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SPI Mode SD Cards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Lexar SDSC: 1.0GB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Sandisk</a:t>
            </a:r>
            <a:r>
              <a:rPr lang="en-US" dirty="0" smtClean="0"/>
              <a:t>: SDSC 1.0GB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Swissbit</a:t>
            </a:r>
            <a:r>
              <a:rPr lang="en-US" dirty="0" smtClean="0"/>
              <a:t>: SDSC 512MB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Kingston: SDSC 2.0GB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Vmax</a:t>
            </a:r>
            <a:r>
              <a:rPr lang="en-US" dirty="0" smtClean="0"/>
              <a:t>: 3.6V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Vmin</a:t>
            </a:r>
            <a:r>
              <a:rPr lang="en-US" dirty="0" smtClean="0"/>
              <a:t>: 2.7V (operating)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Vmin</a:t>
            </a:r>
            <a:r>
              <a:rPr lang="en-US" dirty="0" smtClean="0"/>
              <a:t>: 2.0V (Idle/Read)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60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9" y="23801"/>
            <a:ext cx="7556485" cy="1143000"/>
          </a:xfrm>
        </p:spPr>
        <p:txBody>
          <a:bodyPr/>
          <a:lstStyle/>
          <a:p>
            <a:r>
              <a:rPr lang="en-US" sz="4000" dirty="0" smtClean="0"/>
              <a:t>Current Research / Objectives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74839" y="1166801"/>
                <a:ext cx="7556485" cy="4959362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800" dirty="0" smtClean="0"/>
                  <a:t>Dynamic Voltage and Frequency Scaling (DVFS)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 smtClean="0"/>
                  <a:t> and max frequency is determined by V</a:t>
                </a:r>
              </a:p>
              <a:p>
                <a:pPr lvl="1"/>
                <a:r>
                  <a:rPr lang="en-US" sz="2400" dirty="0" smtClean="0"/>
                  <a:t>Therefore performance (typically linearly) tracks applied voltage</a:t>
                </a:r>
              </a:p>
              <a:p>
                <a:pPr lvl="1"/>
                <a:r>
                  <a:rPr lang="en-US" sz="2400" dirty="0" smtClean="0"/>
                  <a:t>Common in microprocessors and gaining popularity in microcontrollers</a:t>
                </a:r>
                <a:endParaRPr lang="en-US" dirty="0" smtClean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r>
                  <a:rPr lang="en-US" sz="2800" dirty="0" smtClean="0"/>
                  <a:t>Dynamic Power Management (DPM)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 where </a:t>
                </a:r>
                <a:r>
                  <a:rPr lang="el-GR" sz="2400" dirty="0" smtClean="0"/>
                  <a:t>α</a:t>
                </a:r>
                <a:r>
                  <a:rPr lang="en-US" sz="2400" dirty="0" smtClean="0"/>
                  <a:t> corresponds to the ratio of active gates </a:t>
                </a:r>
              </a:p>
              <a:p>
                <a:pPr lvl="1"/>
                <a:r>
                  <a:rPr lang="en-US" sz="2400" dirty="0" smtClean="0"/>
                  <a:t>Sleep / Deep Power down modes</a:t>
                </a:r>
              </a:p>
              <a:p>
                <a:pPr lvl="1"/>
                <a:r>
                  <a:rPr lang="en-US" sz="2400" dirty="0" smtClean="0"/>
                  <a:t>Energy is saved </a:t>
                </a:r>
                <a:r>
                  <a:rPr lang="en-US" sz="2400" u="sng" dirty="0" smtClean="0"/>
                  <a:t>while the device is not in use</a:t>
                </a:r>
                <a:endParaRPr lang="en-US" sz="2400" dirty="0" smtClean="0"/>
              </a:p>
              <a:p>
                <a:pPr lvl="1"/>
                <a:r>
                  <a:rPr lang="en-US" sz="2400" dirty="0" smtClean="0"/>
                  <a:t>Results in increased response time (a wake up time)</a:t>
                </a:r>
              </a:p>
              <a:p>
                <a:pPr lvl="2"/>
                <a:r>
                  <a:rPr lang="en-US" sz="2000" dirty="0" smtClean="0"/>
                  <a:t>There is a lot of research dedicated to mitigating this (prediction / modelling)</a:t>
                </a:r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r>
                  <a:rPr lang="en-US" sz="2800" dirty="0" smtClean="0"/>
                  <a:t> Intra-Operation Dynamic Voltage Scaling (IODVS)</a:t>
                </a:r>
              </a:p>
              <a:p>
                <a:pPr lvl="1"/>
                <a:r>
                  <a:rPr lang="en-US" sz="2400" dirty="0" smtClean="0"/>
                  <a:t>Realize the power savings afforded by low performance states </a:t>
                </a:r>
                <a:r>
                  <a:rPr lang="en-US" sz="2400" u="sng" dirty="0" smtClean="0"/>
                  <a:t>as the device is operating</a:t>
                </a:r>
              </a:p>
              <a:p>
                <a:pPr lvl="1"/>
                <a:r>
                  <a:rPr lang="en-US" sz="2400" dirty="0" smtClean="0"/>
                  <a:t>Response time should be unaffected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4839" y="1166801"/>
                <a:ext cx="7556485" cy="4959362"/>
              </a:xfrm>
              <a:blipFill rotWithShape="0">
                <a:blip r:embed="rId2"/>
                <a:stretch>
                  <a:fillRect l="-726" t="-1720" r="-1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121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9" y="23801"/>
            <a:ext cx="7556485" cy="1143000"/>
          </a:xfrm>
        </p:spPr>
        <p:txBody>
          <a:bodyPr/>
          <a:lstStyle/>
          <a:p>
            <a:r>
              <a:rPr lang="en-US" sz="3200" dirty="0" smtClean="0"/>
              <a:t>Assumptions and Test Requirements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4839" y="1166801"/>
            <a:ext cx="7556485" cy="4959362"/>
          </a:xfrm>
        </p:spPr>
        <p:txBody>
          <a:bodyPr>
            <a:normAutofit lnSpcReduction="10000"/>
          </a:bodyPr>
          <a:lstStyle/>
          <a:p>
            <a:r>
              <a:rPr lang="en-US" sz="2900" dirty="0" smtClean="0"/>
              <a:t>Assumptions</a:t>
            </a:r>
            <a:endParaRPr lang="en-US" sz="3300" dirty="0"/>
          </a:p>
          <a:p>
            <a:pPr lvl="1"/>
            <a:r>
              <a:rPr lang="en-US" sz="1900" dirty="0"/>
              <a:t>Measurements are for the set of peripherals (not individually metered)</a:t>
            </a:r>
          </a:p>
          <a:p>
            <a:pPr lvl="1"/>
            <a:r>
              <a:rPr lang="en-US" sz="1900" dirty="0" smtClean="0"/>
              <a:t>Only Datasheet </a:t>
            </a:r>
            <a:r>
              <a:rPr lang="en-US" sz="1900" dirty="0"/>
              <a:t>specifications </a:t>
            </a:r>
            <a:r>
              <a:rPr lang="en-US" sz="1900" dirty="0" smtClean="0"/>
              <a:t>form the peripheral power profile</a:t>
            </a:r>
            <a:endParaRPr lang="en-US" sz="1900" dirty="0"/>
          </a:p>
          <a:p>
            <a:pPr lvl="1"/>
            <a:r>
              <a:rPr lang="en-US" sz="1900" dirty="0"/>
              <a:t>Matched signaling voltages between MCU and </a:t>
            </a:r>
            <a:r>
              <a:rPr lang="en-US" sz="1900" dirty="0" smtClean="0"/>
              <a:t>peripheral</a:t>
            </a:r>
          </a:p>
          <a:p>
            <a:pPr lvl="1"/>
            <a:endParaRPr lang="en-US" dirty="0"/>
          </a:p>
          <a:p>
            <a:r>
              <a:rPr lang="en-US" dirty="0"/>
              <a:t>Test setup</a:t>
            </a:r>
          </a:p>
          <a:p>
            <a:pPr lvl="1"/>
            <a:r>
              <a:rPr lang="en-US" sz="1900" dirty="0"/>
              <a:t>Tests use random data and </a:t>
            </a:r>
            <a:r>
              <a:rPr lang="en-US" sz="1900" dirty="0" smtClean="0"/>
              <a:t>addresses for memory devices</a:t>
            </a:r>
          </a:p>
          <a:p>
            <a:pPr lvl="1"/>
            <a:r>
              <a:rPr lang="en-US" sz="1900" dirty="0" smtClean="0"/>
              <a:t>Average </a:t>
            </a:r>
            <a:r>
              <a:rPr lang="en-US" sz="1900" dirty="0"/>
              <a:t>2048 test </a:t>
            </a:r>
            <a:r>
              <a:rPr lang="en-US" sz="1900" dirty="0" smtClean="0"/>
              <a:t>results</a:t>
            </a:r>
          </a:p>
          <a:p>
            <a:pPr lvl="2"/>
            <a:r>
              <a:rPr lang="en-US" sz="1900" dirty="0" smtClean="0"/>
              <a:t>Should be deterministic as possible</a:t>
            </a:r>
          </a:p>
          <a:p>
            <a:pPr lvl="1"/>
            <a:r>
              <a:rPr lang="en-US" sz="1900" dirty="0" smtClean="0"/>
              <a:t>Use as high a sampling frequency as the operation will allow</a:t>
            </a:r>
          </a:p>
          <a:p>
            <a:pPr lvl="2"/>
            <a:r>
              <a:rPr lang="en-US" sz="1900" dirty="0" smtClean="0"/>
              <a:t>Buffer size is 10240 samples * 4 channels including state</a:t>
            </a:r>
          </a:p>
          <a:p>
            <a:pPr lvl="2"/>
            <a:r>
              <a:rPr lang="en-US" sz="1900" dirty="0" smtClean="0"/>
              <a:t>Therefore a 10ms test can use about a 1us sample rate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91836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Peripheral Power Profiles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Each device driver contains a lookup table of state-voltage pairs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As the device enters a new state, the voltage is changed to correspond with the requirements of that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Setup the onboard peripheral to correspond with the ability of the device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was generally abandoned because it was found that the MCU could end up charging the domain via the communicating port pins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But it does apply to I</a:t>
            </a:r>
            <a:r>
              <a:rPr lang="en-US" baseline="30000" dirty="0" smtClean="0"/>
              <a:t>2</a:t>
            </a:r>
            <a:r>
              <a:rPr lang="en-US" dirty="0" smtClean="0"/>
              <a:t>C devices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953" y="1287202"/>
            <a:ext cx="4363372" cy="9224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953" y="2616967"/>
            <a:ext cx="4363372" cy="12106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952" y="4269567"/>
            <a:ext cx="4363374" cy="98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24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Microchip 25AA512 EEPROM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half" idx="2"/>
              </p:nvPr>
            </p:nvSpPr>
            <p:spPr/>
            <p:txBody>
              <a:bodyPr/>
              <a:lstStyle/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 smtClean="0"/>
                  <a:t>128bytes written and verified at 7.5MHz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12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𝑑𝑣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2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200" i="1">
                            <a:latin typeface="Cambria Math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sz="12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1200" i="1">
                                <a:latin typeface="Cambria Math"/>
                              </a:rPr>
                              <m:t>−</m:t>
                            </m:r>
                            <m:r>
                              <a:rPr lang="en-US" sz="1200" i="1">
                                <a:latin typeface="Cambria Math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200" i="1">
                                <a:latin typeface="Cambria Math"/>
                              </a:rPr>
                              <m:t>𝑅𝐶</m:t>
                            </m:r>
                          </m:den>
                        </m:f>
                      </m:sup>
                    </m:sSup>
                  </m:oMath>
                </a14:m>
                <a:endParaRPr lang="en-US" sz="12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 smtClean="0"/>
                  <a:t>Voltage spike @ 1ms hits approximately 20mA, is measured and integrated</a:t>
                </a:r>
                <a:endParaRPr lang="en-US" sz="1200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test11-1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78030"/>
            <a:ext cx="4364038" cy="5643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31" y="1435100"/>
            <a:ext cx="2986621" cy="190881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850004"/>
              </p:ext>
            </p:extLst>
          </p:nvPr>
        </p:nvGraphicFramePr>
        <p:xfrm>
          <a:off x="1416685" y="5013643"/>
          <a:ext cx="2574925" cy="853440"/>
        </p:xfrm>
        <a:graphic>
          <a:graphicData uri="http://schemas.openxmlformats.org/drawingml/2006/table">
            <a:tbl>
              <a:tblPr firstRow="1" firstCol="1" bandRow="1"/>
              <a:tblGrid>
                <a:gridCol w="466090"/>
                <a:gridCol w="688340"/>
                <a:gridCol w="734060"/>
                <a:gridCol w="686435"/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State</a:t>
                      </a:r>
                      <a:endParaRPr lang="en-US" sz="800" b="1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Static (uJ)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IODVS (uJ)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Delta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Idle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10.24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3.49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-65.91%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Write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13.79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17.85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29.47%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Wait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64.59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33.71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-47.80%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Verify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17.58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17.40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-1.02%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Idle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8.81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7.96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-9.57%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Total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115.02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80.43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Times New Roman"/>
                          <a:ea typeface="MS Mincho"/>
                          <a:cs typeface="Times New Roman"/>
                        </a:rPr>
                        <a:t>-30.07%</a:t>
                      </a:r>
                      <a:endParaRPr lang="en-US" sz="800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121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Numonyx</a:t>
            </a:r>
            <a:r>
              <a:rPr lang="en-US" dirty="0" smtClean="0"/>
              <a:t> 25PX16 Serial Flash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839" y="1435100"/>
            <a:ext cx="3008313" cy="50927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 smtClean="0"/>
              <a:t>Read 4K subsector, modify 128B within the (cached) subsector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 smtClean="0"/>
              <a:t>Rewrite the subsector 1 page (256B) at a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 smtClean="0"/>
              <a:t>Read the 4K subsector, verify against the cached </a:t>
            </a:r>
            <a:r>
              <a:rPr lang="en-US" sz="1000" dirty="0" smtClean="0"/>
              <a:t>copy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/>
          </a:p>
          <a:p>
            <a:r>
              <a:rPr lang="en-US" sz="1000" dirty="0" smtClean="0"/>
              <a:t>	</a:t>
            </a:r>
            <a:r>
              <a:rPr lang="en-US" sz="800" dirty="0" smtClean="0"/>
              <a:t>*Accumulated Write and Wait States</a:t>
            </a:r>
            <a:endParaRPr lang="en-US" sz="1000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39" y="1435100"/>
            <a:ext cx="2743200" cy="2197100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384104"/>
              </p:ext>
            </p:extLst>
          </p:nvPr>
        </p:nvGraphicFramePr>
        <p:xfrm>
          <a:off x="1363764" y="4923903"/>
          <a:ext cx="2454275" cy="1097280"/>
        </p:xfrm>
        <a:graphic>
          <a:graphicData uri="http://schemas.openxmlformats.org/drawingml/2006/table">
            <a:tbl>
              <a:tblPr firstRow="1" firstCol="1" bandRow="1"/>
              <a:tblGrid>
                <a:gridCol w="493395"/>
                <a:gridCol w="678180"/>
                <a:gridCol w="720725"/>
                <a:gridCol w="561975"/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/>
                          <a:ea typeface="MS Mincho"/>
                          <a:cs typeface="Times New Roman"/>
                        </a:rPr>
                        <a:t>State</a:t>
                      </a:r>
                      <a:endParaRPr lang="en-US" sz="800" b="1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/>
                          <a:ea typeface="MS Mincho"/>
                          <a:cs typeface="Times New Roman"/>
                        </a:rPr>
                        <a:t>Static (</a:t>
                      </a:r>
                      <a:r>
                        <a:rPr lang="en-US" sz="800" b="1" dirty="0" err="1">
                          <a:effectLst/>
                          <a:latin typeface="Calibri"/>
                          <a:ea typeface="MS Mincho"/>
                          <a:cs typeface="Times New Roman"/>
                        </a:rPr>
                        <a:t>uJ</a:t>
                      </a:r>
                      <a:r>
                        <a:rPr lang="en-US" sz="800" b="1" dirty="0">
                          <a:effectLst/>
                          <a:latin typeface="Calibri"/>
                          <a:ea typeface="MS Mincho"/>
                          <a:cs typeface="Times New Roman"/>
                        </a:rPr>
                        <a:t>)</a:t>
                      </a:r>
                      <a:endParaRPr lang="en-US" sz="800" b="1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Calibri"/>
                          <a:ea typeface="MS Mincho"/>
                          <a:cs typeface="Times New Roman"/>
                        </a:rPr>
                        <a:t>IODVS (uJ)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Calibri"/>
                          <a:ea typeface="MS Mincho"/>
                          <a:cs typeface="Times New Roman"/>
                        </a:rPr>
                        <a:t>Delta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Calibri"/>
                          <a:ea typeface="MS Mincho"/>
                          <a:cs typeface="Times New Roman"/>
                        </a:rPr>
                        <a:t>Idle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10.73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5.63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-47.58%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Calibri"/>
                          <a:ea typeface="MS Mincho"/>
                          <a:cs typeface="Times New Roman"/>
                        </a:rPr>
                        <a:t>Read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71.51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72.36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1.19%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Calibri"/>
                          <a:ea typeface="MS Mincho"/>
                          <a:cs typeface="Times New Roman"/>
                        </a:rPr>
                        <a:t>Erase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2.47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2.47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-0.13%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/>
                          <a:ea typeface="MS Mincho"/>
                          <a:cs typeface="Times New Roman"/>
                        </a:rPr>
                        <a:t>Write*</a:t>
                      </a:r>
                      <a:endParaRPr lang="en-US" sz="800" b="1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89.48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99.16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10.82%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Calibri"/>
                          <a:ea typeface="MS Mincho"/>
                          <a:cs typeface="Times New Roman"/>
                        </a:rPr>
                        <a:t>Wait*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574.84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365.75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-36.37%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Calibri"/>
                          <a:ea typeface="MS Mincho"/>
                          <a:cs typeface="Times New Roman"/>
                        </a:rPr>
                        <a:t>Verify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83.78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52.77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-37.02%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Calibri"/>
                          <a:ea typeface="MS Mincho"/>
                          <a:cs typeface="Times New Roman"/>
                        </a:rPr>
                        <a:t>Idle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38.92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38.20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Calibri"/>
                          <a:ea typeface="MS Mincho"/>
                          <a:cs typeface="Times New Roman"/>
                        </a:rPr>
                        <a:t>-1.85%</a:t>
                      </a:r>
                      <a:endParaRPr lang="en-US" sz="80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Calibri"/>
                          <a:ea typeface="MS Mincho"/>
                          <a:cs typeface="Times New Roman"/>
                        </a:rPr>
                        <a:t>Total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Calibri"/>
                          <a:ea typeface="MS Mincho"/>
                          <a:cs typeface="Times New Roman"/>
                        </a:rPr>
                        <a:t>2666.18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Calibri"/>
                          <a:ea typeface="MS Mincho"/>
                          <a:cs typeface="Times New Roman"/>
                        </a:rPr>
                        <a:t>1614.57</a:t>
                      </a:r>
                      <a:endParaRPr lang="en-US" sz="800" b="1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Calibri"/>
                          <a:ea typeface="MS Mincho"/>
                          <a:cs typeface="Times New Roman"/>
                        </a:rPr>
                        <a:t>-39.44%</a:t>
                      </a:r>
                      <a:endParaRPr lang="en-US" sz="800" b="1" dirty="0">
                        <a:effectLst/>
                        <a:latin typeface="Times New Roman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9" name="Content Placeholder 8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78030"/>
            <a:ext cx="4364038" cy="56431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452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Micro-SD Card (SPI Mode) Write Operation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Protocol is polling based, making it difficult to conform to our assumption that all communication take place at the same voltage … but not impossible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Alternate Process 1"/>
          <p:cNvSpPr/>
          <p:nvPr/>
        </p:nvSpPr>
        <p:spPr>
          <a:xfrm>
            <a:off x="3019377" y="1131440"/>
            <a:ext cx="1365250" cy="539750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Power Up</a:t>
            </a:r>
          </a:p>
          <a:p>
            <a:pPr algn="ctr"/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(1ms &lt; t &lt; 35ms)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lternate Process 3"/>
          <p:cNvSpPr/>
          <p:nvPr/>
        </p:nvSpPr>
        <p:spPr>
          <a:xfrm>
            <a:off x="3019377" y="1848139"/>
            <a:ext cx="1365250" cy="539750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Initialize</a:t>
            </a:r>
          </a:p>
          <a:p>
            <a:pPr algn="ctr"/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(10ms &lt; t &lt; 1000ms)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Alternate Process 6"/>
          <p:cNvSpPr/>
          <p:nvPr/>
        </p:nvSpPr>
        <p:spPr>
          <a:xfrm>
            <a:off x="3065969" y="3447547"/>
            <a:ext cx="1115350" cy="539750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Poll</a:t>
            </a:r>
          </a:p>
          <a:p>
            <a:pPr algn="ctr"/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(0 &lt; t &lt; 250ms)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/>
          <p:cNvCxnSpPr>
            <a:stCxn id="7" idx="2"/>
            <a:endCxn id="8" idx="0"/>
          </p:cNvCxnSpPr>
          <p:nvPr/>
        </p:nvCxnSpPr>
        <p:spPr>
          <a:xfrm>
            <a:off x="3702000" y="1671196"/>
            <a:ext cx="0" cy="1769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1" name="Alternate Process 61"/>
          <p:cNvSpPr/>
          <p:nvPr/>
        </p:nvSpPr>
        <p:spPr>
          <a:xfrm>
            <a:off x="4772529" y="2731506"/>
            <a:ext cx="682626" cy="539750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Alternate Process 20"/>
          <p:cNvSpPr/>
          <p:nvPr/>
        </p:nvSpPr>
        <p:spPr>
          <a:xfrm>
            <a:off x="3065969" y="2731506"/>
            <a:ext cx="1365250" cy="539750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Write Command</a:t>
            </a:r>
          </a:p>
          <a:p>
            <a:pPr algn="ctr"/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(~1ms)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12"/>
          <p:cNvCxnSpPr>
            <a:stCxn id="11" idx="1"/>
            <a:endCxn id="12" idx="3"/>
          </p:cNvCxnSpPr>
          <p:nvPr/>
        </p:nvCxnSpPr>
        <p:spPr>
          <a:xfrm flipH="1">
            <a:off x="4431219" y="3001381"/>
            <a:ext cx="34131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Straight Arrow Connector 13"/>
          <p:cNvCxnSpPr>
            <a:stCxn id="9" idx="3"/>
          </p:cNvCxnSpPr>
          <p:nvPr/>
        </p:nvCxnSpPr>
        <p:spPr>
          <a:xfrm flipV="1">
            <a:off x="4181319" y="3717421"/>
            <a:ext cx="23313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" name="Curved Connector 14"/>
          <p:cNvCxnSpPr>
            <a:stCxn id="9" idx="3"/>
            <a:endCxn id="9" idx="2"/>
          </p:cNvCxnSpPr>
          <p:nvPr/>
        </p:nvCxnSpPr>
        <p:spPr>
          <a:xfrm flipH="1">
            <a:off x="3623644" y="3717422"/>
            <a:ext cx="557676" cy="269875"/>
          </a:xfrm>
          <a:prstGeom prst="bentConnector4">
            <a:avLst>
              <a:gd name="adj1" fmla="val -13664"/>
              <a:gd name="adj2" fmla="val 184706"/>
            </a:avLst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" name="Curved Connector 17"/>
          <p:cNvCxnSpPr>
            <a:stCxn id="8" idx="2"/>
            <a:endCxn id="11" idx="0"/>
          </p:cNvCxnSpPr>
          <p:nvPr/>
        </p:nvCxnSpPr>
        <p:spPr>
          <a:xfrm rot="16200000" flipH="1">
            <a:off x="4236116" y="1853776"/>
            <a:ext cx="343617" cy="1411842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" name="Alternate Process 3"/>
          <p:cNvSpPr/>
          <p:nvPr/>
        </p:nvSpPr>
        <p:spPr>
          <a:xfrm>
            <a:off x="4560283" y="1835179"/>
            <a:ext cx="1107125" cy="539750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Enter / Exit Power Down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37"/>
          <p:cNvCxnSpPr>
            <a:stCxn id="17" idx="2"/>
            <a:endCxn id="11" idx="0"/>
          </p:cNvCxnSpPr>
          <p:nvPr/>
        </p:nvCxnSpPr>
        <p:spPr>
          <a:xfrm rot="5400000">
            <a:off x="4935556" y="2553215"/>
            <a:ext cx="356577" cy="4"/>
          </a:xfrm>
          <a:prstGeom prst="bentConnector3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9" name="Alternate Process 20"/>
          <p:cNvSpPr/>
          <p:nvPr/>
        </p:nvSpPr>
        <p:spPr>
          <a:xfrm>
            <a:off x="4431221" y="3444661"/>
            <a:ext cx="1365250" cy="539750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Read (Verify)</a:t>
            </a:r>
          </a:p>
          <a:p>
            <a:pPr algn="ctr"/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(~1ms)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Straight Arrow Connector 19"/>
          <p:cNvCxnSpPr>
            <a:stCxn id="19" idx="0"/>
            <a:endCxn id="11" idx="2"/>
          </p:cNvCxnSpPr>
          <p:nvPr/>
        </p:nvCxnSpPr>
        <p:spPr>
          <a:xfrm flipH="1" flipV="1">
            <a:off x="5113842" y="3271256"/>
            <a:ext cx="4" cy="1734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289856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233862"/>
            <a:ext cx="5486400" cy="566738"/>
          </a:xfrm>
        </p:spPr>
        <p:txBody>
          <a:bodyPr/>
          <a:lstStyle/>
          <a:p>
            <a:pPr algn="ctr"/>
            <a:r>
              <a:rPr lang="en-US" dirty="0" smtClean="0"/>
              <a:t>SD-Card Timing Variations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800600"/>
            <a:ext cx="5486400" cy="13716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These tests tend to be non-deterministic because of the SD-Card protocol and onboard MMU.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Some operations complete near the 160ms mark, some near the 180ms mark.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Optimizing the wake-up-and-poll time is under further research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585845"/>
          </a:xfrm>
        </p:spPr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288" y="612775"/>
            <a:ext cx="5486400" cy="35858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044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4839" y="290945"/>
            <a:ext cx="3838510" cy="1883930"/>
          </a:xfrm>
        </p:spPr>
        <p:txBody>
          <a:bodyPr anchor="t"/>
          <a:lstStyle/>
          <a:p>
            <a:r>
              <a:rPr lang="en-US" dirty="0" err="1" smtClean="0"/>
              <a:t>Sandisk</a:t>
            </a:r>
            <a:r>
              <a:rPr lang="en-US" dirty="0" smtClean="0"/>
              <a:t> Micro-SD Card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8867" y="290945"/>
            <a:ext cx="3717933" cy="1883930"/>
          </a:xfrm>
        </p:spPr>
        <p:txBody>
          <a:bodyPr anchor="t"/>
          <a:lstStyle/>
          <a:p>
            <a:r>
              <a:rPr lang="en-US" dirty="0" smtClean="0"/>
              <a:t>Lexar Micro-SD Card</a:t>
            </a:r>
            <a:endParaRPr lang="en-US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070" y="2174875"/>
            <a:ext cx="3061910" cy="395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882" y="2174875"/>
            <a:ext cx="3061910" cy="395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001466"/>
              </p:ext>
            </p:extLst>
          </p:nvPr>
        </p:nvGraphicFramePr>
        <p:xfrm>
          <a:off x="5005991" y="782392"/>
          <a:ext cx="3352801" cy="1200150"/>
        </p:xfrm>
        <a:graphic>
          <a:graphicData uri="http://schemas.openxmlformats.org/drawingml/2006/table">
            <a:tbl>
              <a:tblPr/>
              <a:tblGrid>
                <a:gridCol w="1017248"/>
                <a:gridCol w="785912"/>
                <a:gridCol w="798588"/>
                <a:gridCol w="751053"/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Energy Usage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Static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uJ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IODVS (uJ)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124.09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102.41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-17.47%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Writing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34.52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34.42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-0.28%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Waiting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16608.43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12558.83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-24.38%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Verify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39.45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56.87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44.17%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16806.48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12752.54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-24.12%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822789"/>
              </p:ext>
            </p:extLst>
          </p:nvPr>
        </p:nvGraphicFramePr>
        <p:xfrm>
          <a:off x="1261080" y="782392"/>
          <a:ext cx="3263900" cy="1200150"/>
        </p:xfrm>
        <a:graphic>
          <a:graphicData uri="http://schemas.openxmlformats.org/drawingml/2006/table">
            <a:tbl>
              <a:tblPr/>
              <a:tblGrid>
                <a:gridCol w="1028700"/>
                <a:gridCol w="762000"/>
                <a:gridCol w="800100"/>
                <a:gridCol w="673100"/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Energy Usage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Static (uJ)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IODVS (uJ)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157.07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138.95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-11.54%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Writing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26.48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26.23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-0.93%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Waiting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14021.97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10126.95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-27.78%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Verify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89.86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91.88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14295.38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10384.02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-27.36%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738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 smtClean="0"/>
              <a:t>ADMMicro</a:t>
            </a:r>
            <a:r>
              <a:rPr lang="en-US" dirty="0" smtClean="0"/>
              <a:t> / </a:t>
            </a:r>
            <a:r>
              <a:rPr lang="en-US" dirty="0" err="1" smtClean="0"/>
              <a:t>Gridpoint</a:t>
            </a:r>
            <a:endParaRPr lang="en-US" dirty="0" smtClean="0"/>
          </a:p>
          <a:p>
            <a:pPr lvl="1"/>
            <a:r>
              <a:rPr lang="en-US" sz="2400" dirty="0" smtClean="0"/>
              <a:t>Energy Management / Building Automation</a:t>
            </a:r>
          </a:p>
          <a:p>
            <a:pPr lvl="1"/>
            <a:r>
              <a:rPr lang="en-US" sz="2400" dirty="0" smtClean="0"/>
              <a:t>Commercial sub-metering building loads (HVAC / Lighting / etc.)</a:t>
            </a:r>
          </a:p>
          <a:p>
            <a:pPr lvl="1"/>
            <a:r>
              <a:rPr lang="en-US" sz="2400" dirty="0" smtClean="0"/>
              <a:t>Environmental / Lighting Control</a:t>
            </a:r>
          </a:p>
          <a:p>
            <a:pPr lvl="2"/>
            <a:r>
              <a:rPr lang="en-US" sz="2000" dirty="0" smtClean="0"/>
              <a:t>Communicating thermostats / remote sensors</a:t>
            </a:r>
          </a:p>
          <a:p>
            <a:r>
              <a:rPr lang="en-US" dirty="0" err="1" smtClean="0"/>
              <a:t>Elster</a:t>
            </a:r>
            <a:endParaRPr lang="en-US" dirty="0" smtClean="0"/>
          </a:p>
          <a:p>
            <a:pPr lvl="1"/>
            <a:r>
              <a:rPr lang="en-US" dirty="0" smtClean="0"/>
              <a:t>Utility Metering (Gas / Water / </a:t>
            </a:r>
            <a:r>
              <a:rPr lang="en-US" u="sng" dirty="0" smtClean="0"/>
              <a:t>Electricity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Measurement accuracy and data integrity are key!</a:t>
            </a:r>
          </a:p>
          <a:p>
            <a:pPr lvl="2"/>
            <a:r>
              <a:rPr lang="en-US" dirty="0" smtClean="0"/>
              <a:t>Communication via 900MHz Mesh / 2.4GHz </a:t>
            </a:r>
            <a:r>
              <a:rPr lang="en-US" dirty="0" err="1" smtClean="0"/>
              <a:t>Zigbee</a:t>
            </a:r>
            <a:r>
              <a:rPr lang="en-US" dirty="0" smtClean="0"/>
              <a:t> / 2G/3G</a:t>
            </a:r>
          </a:p>
          <a:p>
            <a:r>
              <a:rPr lang="en-US" dirty="0" smtClean="0"/>
              <a:t>NCSU</a:t>
            </a:r>
          </a:p>
          <a:p>
            <a:pPr lvl="1"/>
            <a:r>
              <a:rPr lang="en-US" dirty="0" smtClean="0"/>
              <a:t>Working with Dr. Dean on low-power embedded systems</a:t>
            </a:r>
          </a:p>
          <a:p>
            <a:pPr lvl="2"/>
            <a:r>
              <a:rPr lang="en-US" dirty="0" smtClean="0"/>
              <a:t>Mitigating performance loss due to power requirements</a:t>
            </a:r>
            <a:r>
              <a:rPr lang="en-US" dirty="0"/>
              <a:t> … or at least quantifying them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124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4839" y="290945"/>
            <a:ext cx="3838510" cy="1883930"/>
          </a:xfrm>
        </p:spPr>
        <p:txBody>
          <a:bodyPr anchor="t"/>
          <a:lstStyle/>
          <a:p>
            <a:r>
              <a:rPr lang="en-US" dirty="0" err="1" smtClean="0"/>
              <a:t>SwissBit</a:t>
            </a:r>
            <a:r>
              <a:rPr lang="en-US" dirty="0" smtClean="0"/>
              <a:t> Micro-SD Card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8867" y="290945"/>
            <a:ext cx="3717933" cy="1883930"/>
          </a:xfrm>
        </p:spPr>
        <p:txBody>
          <a:bodyPr anchor="t"/>
          <a:lstStyle/>
          <a:p>
            <a:r>
              <a:rPr lang="en-US" dirty="0" smtClean="0"/>
              <a:t>Kingston Micro-SD Card</a:t>
            </a:r>
            <a:endParaRPr lang="en-US" dirty="0"/>
          </a:p>
        </p:txBody>
      </p:sp>
      <p:pic>
        <p:nvPicPr>
          <p:cNvPr id="14" name="Content Placeholder 13"/>
          <p:cNvPicPr>
            <a:picLocks noGrp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882" y="2174875"/>
            <a:ext cx="3061910" cy="3951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070" y="2174875"/>
            <a:ext cx="3061910" cy="395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427690"/>
              </p:ext>
            </p:extLst>
          </p:nvPr>
        </p:nvGraphicFramePr>
        <p:xfrm>
          <a:off x="5196492" y="811231"/>
          <a:ext cx="3162300" cy="1200150"/>
        </p:xfrm>
        <a:graphic>
          <a:graphicData uri="http://schemas.openxmlformats.org/drawingml/2006/table">
            <a:tbl>
              <a:tblPr/>
              <a:tblGrid>
                <a:gridCol w="1016000"/>
                <a:gridCol w="660400"/>
                <a:gridCol w="812800"/>
                <a:gridCol w="673100"/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Energy Usage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Static (uJ)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IODVS (uJ)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24.63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16.89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-31.40%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Writing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89.74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91.45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Waiting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122.44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97.39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-20.46%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Verify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54.00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57.53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6.53%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290.81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263.26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-9.47%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399925"/>
              </p:ext>
            </p:extLst>
          </p:nvPr>
        </p:nvGraphicFramePr>
        <p:xfrm>
          <a:off x="1074839" y="811231"/>
          <a:ext cx="3505200" cy="1200150"/>
        </p:xfrm>
        <a:graphic>
          <a:graphicData uri="http://schemas.openxmlformats.org/drawingml/2006/table">
            <a:tbl>
              <a:tblPr/>
              <a:tblGrid>
                <a:gridCol w="1054100"/>
                <a:gridCol w="774700"/>
                <a:gridCol w="914400"/>
                <a:gridCol w="762000"/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Energy Usage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Static (uJ)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IODVS (uJ)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66.25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43.53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-34.30%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Writing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25.01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25.72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2.85%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Waiting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3726.20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2839.78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-23.79%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Verify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74.58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72.59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-2.67%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3892.04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2981.62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-23.39%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159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Honeywell HIH6130 Temperature / Humidity Sensor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smtClean="0"/>
              <a:t>I</a:t>
            </a:r>
            <a:r>
              <a:rPr lang="en-US" sz="1100" baseline="30000" dirty="0" smtClean="0"/>
              <a:t>2</a:t>
            </a:r>
            <a:r>
              <a:rPr lang="en-US" sz="1100" dirty="0" smtClean="0"/>
              <a:t>C devices operate in open-collector mode. The bus is pulled to the device </a:t>
            </a:r>
            <a:r>
              <a:rPr lang="en-US" sz="1100" dirty="0" err="1" smtClean="0"/>
              <a:t>Vdd</a:t>
            </a:r>
            <a:r>
              <a:rPr lang="en-US" sz="11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smtClean="0"/>
              <a:t>Therefore, only reading a response from the device requires matched voltages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smtClean="0"/>
              <a:t>Has the added benefit that high voltages increase I2C speed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45" y="1435100"/>
            <a:ext cx="3011907" cy="162941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78030"/>
            <a:ext cx="4364038" cy="564315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842255"/>
              </p:ext>
            </p:extLst>
          </p:nvPr>
        </p:nvGraphicFramePr>
        <p:xfrm>
          <a:off x="1074839" y="4821033"/>
          <a:ext cx="3225800" cy="1200150"/>
        </p:xfrm>
        <a:graphic>
          <a:graphicData uri="http://schemas.openxmlformats.org/drawingml/2006/table">
            <a:tbl>
              <a:tblPr/>
              <a:tblGrid>
                <a:gridCol w="990600"/>
                <a:gridCol w="774700"/>
                <a:gridCol w="774700"/>
                <a:gridCol w="685800"/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Energy Usage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Static (uJ)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IODVS (uJ)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Delta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10.277369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6.2822829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61.13%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Command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1.6786557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1.0474309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62.40%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Waiting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399.0716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245.89278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61.62%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Reading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4.3045919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4.4171913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102.62%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415.33221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257.63969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62.03%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194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Requirements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Requires an adjustable regulator (SMPS realistically)</a:t>
            </a:r>
          </a:p>
          <a:p>
            <a:pPr lvl="1"/>
            <a:r>
              <a:rPr lang="en-US" dirty="0"/>
              <a:t>Adds cost</a:t>
            </a:r>
          </a:p>
          <a:p>
            <a:pPr lvl="1"/>
            <a:r>
              <a:rPr lang="en-US" dirty="0"/>
              <a:t>Potentially adds complexity</a:t>
            </a:r>
          </a:p>
          <a:p>
            <a:pPr lvl="1"/>
            <a:endParaRPr lang="en-US" dirty="0"/>
          </a:p>
          <a:p>
            <a:r>
              <a:rPr lang="en-US" dirty="0"/>
              <a:t>Requires some method of modulation</a:t>
            </a:r>
          </a:p>
          <a:p>
            <a:pPr lvl="1"/>
            <a:r>
              <a:rPr lang="en-US" dirty="0"/>
              <a:t>PWM, DAC, Digital Pot., etc.</a:t>
            </a:r>
          </a:p>
          <a:p>
            <a:pPr lvl="1"/>
            <a:endParaRPr lang="en-US" dirty="0"/>
          </a:p>
          <a:p>
            <a:r>
              <a:rPr lang="en-US" dirty="0"/>
              <a:t>Requires specific knowledge of peripheral operation</a:t>
            </a:r>
          </a:p>
          <a:p>
            <a:pPr lvl="1"/>
            <a:r>
              <a:rPr lang="en-US" dirty="0"/>
              <a:t>Second-Sourcing may be impacted</a:t>
            </a:r>
          </a:p>
          <a:p>
            <a:pPr lvl="1"/>
            <a:endParaRPr lang="en-US" dirty="0"/>
          </a:p>
          <a:p>
            <a:r>
              <a:rPr lang="en-US" dirty="0"/>
              <a:t>Voltage slack is decreased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Benefits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Significant energy savings throughout the dominant periods of operation</a:t>
            </a:r>
          </a:p>
          <a:p>
            <a:pPr lvl="1"/>
            <a:r>
              <a:rPr lang="en-US" dirty="0"/>
              <a:t>May benefit cost</a:t>
            </a:r>
          </a:p>
          <a:p>
            <a:pPr lvl="1"/>
            <a:r>
              <a:rPr lang="en-US" dirty="0"/>
              <a:t>May yield better performance</a:t>
            </a:r>
          </a:p>
          <a:p>
            <a:pPr lvl="2"/>
            <a:r>
              <a:rPr lang="en-US" dirty="0"/>
              <a:t>RSM distance</a:t>
            </a:r>
          </a:p>
          <a:p>
            <a:pPr lvl="2"/>
            <a:r>
              <a:rPr lang="en-US" dirty="0"/>
              <a:t>Thermal impact of relays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Near-zero CPU impact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Near-zero performance impact</a:t>
            </a:r>
          </a:p>
          <a:p>
            <a:endParaRPr lang="en-US" dirty="0"/>
          </a:p>
          <a:p>
            <a:r>
              <a:rPr lang="en-US" dirty="0"/>
              <a:t>Driver retrofit isn’t complex</a:t>
            </a:r>
          </a:p>
          <a:p>
            <a:endParaRPr lang="en-US" dirty="0"/>
          </a:p>
          <a:p>
            <a:r>
              <a:rPr lang="en-US" dirty="0"/>
              <a:t>Regulator modulation can be as simple or as complex as required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03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Conclusions / Further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The application of IODVS is need-specific</a:t>
            </a:r>
          </a:p>
          <a:p>
            <a:pPr lvl="1"/>
            <a:r>
              <a:rPr lang="en-US" dirty="0" smtClean="0"/>
              <a:t>We have used a DAC here because it gives us the greatest flexibility, other solutions are far </a:t>
            </a:r>
            <a:r>
              <a:rPr lang="en-US" dirty="0" smtClean="0"/>
              <a:t>less complex and less costly</a:t>
            </a:r>
            <a:endParaRPr lang="en-US" dirty="0" smtClean="0"/>
          </a:p>
          <a:p>
            <a:pPr lvl="1"/>
            <a:r>
              <a:rPr lang="en-US" dirty="0" smtClean="0"/>
              <a:t>You could just as easily use a MOSFET connected to the FB chain</a:t>
            </a:r>
          </a:p>
          <a:p>
            <a:pPr lvl="1"/>
            <a:r>
              <a:rPr lang="en-US" dirty="0" smtClean="0"/>
              <a:t>The best voltages to use need to be researched before </a:t>
            </a:r>
            <a:r>
              <a:rPr lang="en-US" dirty="0" smtClean="0"/>
              <a:t>design</a:t>
            </a:r>
          </a:p>
          <a:p>
            <a:pPr lvl="2"/>
            <a:r>
              <a:rPr lang="en-US" dirty="0" smtClean="0"/>
              <a:t>And with respect to EVERY device on the domain!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Further Research</a:t>
            </a:r>
          </a:p>
          <a:p>
            <a:pPr lvl="1"/>
            <a:r>
              <a:rPr lang="en-US" dirty="0" smtClean="0"/>
              <a:t>Write-completion predictor for polling based protocols (SD in particular)</a:t>
            </a:r>
          </a:p>
          <a:p>
            <a:pPr lvl="1"/>
            <a:r>
              <a:rPr lang="en-US" dirty="0" smtClean="0"/>
              <a:t>Cost model in terms of component reduction (NV-RAM electrolytic capacitor) vs component addition (SMPS modulation)</a:t>
            </a:r>
          </a:p>
          <a:p>
            <a:pPr lvl="1"/>
            <a:r>
              <a:rPr lang="en-US" dirty="0" smtClean="0"/>
              <a:t>SMPS response time / efficiency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5100" dirty="0" smtClean="0"/>
              <a:t>Thank you</a:t>
            </a:r>
            <a:r>
              <a:rPr lang="en-US" sz="5100" dirty="0" smtClean="0"/>
              <a:t>!</a:t>
            </a:r>
            <a:endParaRPr lang="en-US" sz="5100" dirty="0" smtClean="0"/>
          </a:p>
        </p:txBody>
      </p:sp>
    </p:spTree>
    <p:extLst>
      <p:ext uri="{BB962C8B-B14F-4D97-AF65-F5344CB8AC3E}">
        <p14:creationId xmlns:p14="http://schemas.microsoft.com/office/powerpoint/2010/main" val="250556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Peripherals in Embedded Systems</a:t>
            </a:r>
          </a:p>
          <a:p>
            <a:r>
              <a:rPr lang="en-US" dirty="0" smtClean="0"/>
              <a:t>Energy Management: PEGMA</a:t>
            </a:r>
          </a:p>
          <a:p>
            <a:r>
              <a:rPr lang="en-US" dirty="0" smtClean="0"/>
              <a:t>Current Research and Objectives</a:t>
            </a:r>
          </a:p>
          <a:p>
            <a:r>
              <a:rPr lang="en-US" dirty="0" smtClean="0"/>
              <a:t>Methods and Results</a:t>
            </a:r>
          </a:p>
          <a:p>
            <a:r>
              <a:rPr lang="en-US" dirty="0" smtClean="0"/>
              <a:t>Conclusions and 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78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Motivating Example:</a:t>
            </a:r>
            <a:br>
              <a:rPr lang="en-US" dirty="0" smtClean="0"/>
            </a:br>
            <a:r>
              <a:rPr lang="en-US" dirty="0" smtClean="0"/>
              <a:t>Remote Sensor Module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half" idx="2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Measures Temperature, Humidity, Light, Two external thermistors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Communicates via Modbus over RS485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CAT5 Resistance: 29</a:t>
                </a:r>
                <a:r>
                  <a:rPr lang="el-GR" dirty="0" smtClean="0"/>
                  <a:t>Ω</a:t>
                </a:r>
                <a:r>
                  <a:rPr lang="en-US" dirty="0" smtClean="0"/>
                  <a:t> / 1000ft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𝑉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𝐼𝑅</m:t>
                    </m:r>
                  </m:oMath>
                </a14:m>
                <a:r>
                  <a:rPr lang="en-US" dirty="0" smtClean="0"/>
                  <a:t>; Need 6V at load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Assume 4 devices @ 50mA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Assume 12Vdc output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∴</m:t>
                    </m:r>
                    <m:r>
                      <a:rPr lang="en-US" b="0" i="1" smtClean="0">
                        <a:latin typeface="Cambria Math"/>
                      </a:rPr>
                      <m:t>𝑅</m:t>
                    </m:r>
                    <m:r>
                      <a:rPr lang="en-US" i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𝐼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6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.2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=30</m:t>
                    </m:r>
                  </m:oMath>
                </a14:m>
                <a:r>
                  <a:rPr lang="el-GR" dirty="0"/>
                  <a:t> </a:t>
                </a:r>
                <a:r>
                  <a:rPr lang="el-GR" dirty="0" smtClean="0"/>
                  <a:t>Ω</a:t>
                </a:r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RS485 max distance is rated for 4000ft over CAT5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Maximum distance is therefore limited by power consumption rather than line impedance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50mA per device is worst-case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Can we decrease the worst case?</a:t>
                </a:r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blipFill rotWithShape="0">
                <a:blip r:embed="rId2"/>
                <a:stretch>
                  <a:fillRect t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563092"/>
            <a:ext cx="4364038" cy="3273028"/>
          </a:xfrm>
        </p:spPr>
      </p:pic>
    </p:spTree>
    <p:extLst>
      <p:ext uri="{BB962C8B-B14F-4D97-AF65-F5344CB8AC3E}">
        <p14:creationId xmlns:p14="http://schemas.microsoft.com/office/powerpoint/2010/main" val="217275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Motivating Example:</a:t>
            </a:r>
            <a:br>
              <a:rPr lang="en-US" dirty="0" smtClean="0"/>
            </a:br>
            <a:r>
              <a:rPr lang="en-US" dirty="0" smtClean="0"/>
              <a:t>Logging Sensor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Primarily used for logging temperatures in freezers over the course of a power failure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temperature profile determines if food is safe or must be thrown 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Upon detecting a loss of power: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MCU goes into sleep mode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Wakes up every 1 second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Takes two external temperature measurements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Logs them to EEPROM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Goes back to sleep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EEPROM is necessary in case the battery depletes before power is restored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write to EEPROM dominates the operational energy consumption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563092"/>
            <a:ext cx="4364038" cy="3273028"/>
          </a:xfrm>
        </p:spPr>
      </p:pic>
    </p:spTree>
    <p:extLst>
      <p:ext uri="{BB962C8B-B14F-4D97-AF65-F5344CB8AC3E}">
        <p14:creationId xmlns:p14="http://schemas.microsoft.com/office/powerpoint/2010/main" val="227117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4839" y="1313411"/>
            <a:ext cx="3838510" cy="861464"/>
          </a:xfrm>
        </p:spPr>
        <p:txBody>
          <a:bodyPr anchor="t">
            <a:normAutofit lnSpcReduction="10000"/>
          </a:bodyPr>
          <a:lstStyle/>
          <a:p>
            <a:r>
              <a:rPr lang="en-US" sz="2000" dirty="0" smtClean="0"/>
              <a:t>Remote Sensor Module Rev2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Voltage drop became such an issue that the RSM was redesigned to accept 24Vac and use less power (at increased cost)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38" y="2711053"/>
            <a:ext cx="3838575" cy="2878931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8867" y="1313411"/>
            <a:ext cx="3717933" cy="861464"/>
          </a:xfrm>
        </p:spPr>
        <p:txBody>
          <a:bodyPr anchor="t">
            <a:normAutofit/>
          </a:bodyPr>
          <a:lstStyle/>
          <a:p>
            <a:r>
              <a:rPr lang="en-US" dirty="0" smtClean="0"/>
              <a:t>Zone Sensor Module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000" dirty="0" smtClean="0"/>
              <a:t>An example of one of the external thermistors connected to RSMs and TLSs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875" y="2756297"/>
            <a:ext cx="3717925" cy="2788443"/>
          </a:xfrm>
        </p:spPr>
      </p:pic>
    </p:spTree>
    <p:extLst>
      <p:ext uri="{BB962C8B-B14F-4D97-AF65-F5344CB8AC3E}">
        <p14:creationId xmlns:p14="http://schemas.microsoft.com/office/powerpoint/2010/main" val="408706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Motivating Example:</a:t>
            </a:r>
            <a:br>
              <a:rPr lang="en-US" dirty="0" smtClean="0"/>
            </a:br>
            <a:r>
              <a:rPr lang="en-US" dirty="0" smtClean="0"/>
              <a:t>Rex Electricity Meter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563092"/>
            <a:ext cx="4364038" cy="3273028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Electrolytic capacitor continues to run the meter for ~200ms after a power failure occurs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Maxim 8051 Metrology 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Uses EEPROM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Energy Usage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Demand Intervals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Profile Information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NV-RAM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TI Cortex-M3 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Uses Serial flash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Network routing data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Encryption Keys?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Radio Interface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Ember </a:t>
            </a:r>
            <a:r>
              <a:rPr lang="en-US" dirty="0" err="1" smtClean="0"/>
              <a:t>Zigbee</a:t>
            </a:r>
            <a:r>
              <a:rPr lang="en-US" dirty="0" smtClean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Radio Interface</a:t>
            </a:r>
          </a:p>
        </p:txBody>
      </p:sp>
    </p:spTree>
    <p:extLst>
      <p:ext uri="{BB962C8B-B14F-4D97-AF65-F5344CB8AC3E}">
        <p14:creationId xmlns:p14="http://schemas.microsoft.com/office/powerpoint/2010/main" val="320356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NV-RAM Functionality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059" y="2237447"/>
            <a:ext cx="3010320" cy="192431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EEPROM has a limited write-cycle count (~1,000,000)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Serial flash is typically ~100,000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Some values need to be updated constantly </a:t>
            </a:r>
            <a:r>
              <a:rPr lang="en-US" u="sng" dirty="0" smtClean="0"/>
              <a:t>and preserved across power failures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Typically indexes into logs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Energy accumulations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Status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Solution: Use RAM, and use an interrupt to back it up as power fail occurs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Requires a capacitor capable of holding </a:t>
            </a:r>
            <a:r>
              <a:rPr lang="en-US" dirty="0" err="1" smtClean="0"/>
              <a:t>Vdd</a:t>
            </a:r>
            <a:r>
              <a:rPr lang="en-US" dirty="0" smtClean="0"/>
              <a:t> while backup is in progress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Actual communication is only 7.7% of the total write time. The other 92.3% is a mandatory wait period imposed by the chip ‘page-write time’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can we decrease the energy consumed during the page write time?</a:t>
            </a:r>
          </a:p>
        </p:txBody>
      </p:sp>
    </p:spTree>
    <p:extLst>
      <p:ext uri="{BB962C8B-B14F-4D97-AF65-F5344CB8AC3E}">
        <p14:creationId xmlns:p14="http://schemas.microsoft.com/office/powerpoint/2010/main" val="421048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How: PEGMA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563092"/>
            <a:ext cx="4364038" cy="3273028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Peripheral Energy Generation Measurement and Allocation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4x + 1 input (boost) SMPS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3x output boost SMPS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8 independently adjustable buck SMPS domains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MCU: STM32F205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2x 10-bit DAC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3x 12-bit ADC (2 MSPS per)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Analog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SRAM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SPI Peripherals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EEPROM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Serial Flash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Temp/Humidity Sensor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Micro-SD Card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Battery Charging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Communications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RS232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RS485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Bluetooth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Zigbee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LEDs / Pushbuttons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Relays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I/O Voltage and Current Measurement on each SMPS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Effectively sub-metering the board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Allows us to measure efficiency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46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cstate-ppt-template-left-top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876</TotalTime>
  <Words>1771</Words>
  <Application>Microsoft Office PowerPoint</Application>
  <PresentationFormat>On-screen Show (4:3)</PresentationFormat>
  <Paragraphs>480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ncstate-ppt-template-left-top-logo</vt:lpstr>
      <vt:lpstr>IODVS Intra-Operation Dynamic Voltage Scaling </vt:lpstr>
      <vt:lpstr>About Me</vt:lpstr>
      <vt:lpstr>Agenda</vt:lpstr>
      <vt:lpstr>Motivating Example: Remote Sensor Module</vt:lpstr>
      <vt:lpstr>Motivating Example: Logging Sensor</vt:lpstr>
      <vt:lpstr>PowerPoint Presentation</vt:lpstr>
      <vt:lpstr>Motivating Example: Rex Electricity Meter</vt:lpstr>
      <vt:lpstr>NV-RAM Functionality</vt:lpstr>
      <vt:lpstr>How: PEGMA</vt:lpstr>
      <vt:lpstr>Adjustable SMPS</vt:lpstr>
      <vt:lpstr>Peripheral Domain</vt:lpstr>
      <vt:lpstr>Current Research / Objectives</vt:lpstr>
      <vt:lpstr>Assumptions and Test Requirements</vt:lpstr>
      <vt:lpstr>Peripheral Power Profiles</vt:lpstr>
      <vt:lpstr>Microchip 25AA512 EEPROM</vt:lpstr>
      <vt:lpstr>Numonyx 25PX16 Serial Flash</vt:lpstr>
      <vt:lpstr>Micro-SD Card (SPI Mode) Write Operation</vt:lpstr>
      <vt:lpstr>SD-Card Timing Variations</vt:lpstr>
      <vt:lpstr>PowerPoint Presentation</vt:lpstr>
      <vt:lpstr>PowerPoint Presentation</vt:lpstr>
      <vt:lpstr>Honeywell HIH6130 Temperature / Humidity Sensor</vt:lpstr>
      <vt:lpstr>Comparison</vt:lpstr>
      <vt:lpstr>Conclusions / Further Research</vt:lpstr>
    </vt:vector>
  </TitlesOfParts>
  <Company>Elster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R. Moore</dc:creator>
  <cp:lastModifiedBy>Daniel R. Moore</cp:lastModifiedBy>
  <cp:revision>46</cp:revision>
  <dcterms:created xsi:type="dcterms:W3CDTF">2014-10-16T14:27:07Z</dcterms:created>
  <dcterms:modified xsi:type="dcterms:W3CDTF">2014-10-17T17:00:53Z</dcterms:modified>
</cp:coreProperties>
</file>